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0" r:id="rId2"/>
    <p:sldId id="332" r:id="rId3"/>
    <p:sldId id="314" r:id="rId4"/>
    <p:sldId id="357" r:id="rId5"/>
    <p:sldId id="367" r:id="rId6"/>
    <p:sldId id="333" r:id="rId7"/>
    <p:sldId id="375" r:id="rId8"/>
    <p:sldId id="360" r:id="rId9"/>
    <p:sldId id="341" r:id="rId10"/>
    <p:sldId id="340" r:id="rId11"/>
    <p:sldId id="368" r:id="rId12"/>
    <p:sldId id="335" r:id="rId13"/>
    <p:sldId id="365" r:id="rId14"/>
    <p:sldId id="359" r:id="rId15"/>
    <p:sldId id="355" r:id="rId16"/>
    <p:sldId id="363" r:id="rId17"/>
    <p:sldId id="345" r:id="rId18"/>
    <p:sldId id="344" r:id="rId19"/>
    <p:sldId id="346" r:id="rId20"/>
    <p:sldId id="351" r:id="rId21"/>
    <p:sldId id="352" r:id="rId22"/>
    <p:sldId id="366" r:id="rId23"/>
    <p:sldId id="347" r:id="rId24"/>
    <p:sldId id="348" r:id="rId25"/>
    <p:sldId id="349" r:id="rId26"/>
    <p:sldId id="377" r:id="rId27"/>
    <p:sldId id="376" r:id="rId28"/>
    <p:sldId id="369" r:id="rId29"/>
    <p:sldId id="374" r:id="rId30"/>
    <p:sldId id="370" r:id="rId31"/>
    <p:sldId id="373" r:id="rId32"/>
    <p:sldId id="362" r:id="rId33"/>
    <p:sldId id="350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omic Sans MS" panose="030F0902030302020204" pitchFamily="66" charset="0"/>
      <p:regular r:id="rId41"/>
    </p:embeddedFont>
    <p:embeddedFont>
      <p:font typeface="Khula" panose="02000000000000000000" pitchFamily="2" charset="0"/>
      <p:regular r:id="rId42"/>
      <p:bold r:id="rId43"/>
    </p:embeddedFont>
    <p:embeddedFont>
      <p:font typeface="Khula SemiBold" panose="02000000000000000000" pitchFamily="2" charset="0"/>
      <p:regular r:id="rId44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oppins" pitchFamily="2" charset="77"/>
      <p:regular r:id="rId50"/>
      <p:bold r:id="rId51"/>
      <p:italic r:id="rId52"/>
      <p:boldItalic r:id="rId53"/>
    </p:embeddedFont>
    <p:embeddedFont>
      <p:font typeface="Poppins Medium" panose="020B0604020202020204" pitchFamily="34" charset="0"/>
      <p:regular r:id="rId54"/>
      <p:italic r:id="rId55"/>
    </p:embeddedFont>
    <p:embeddedFont>
      <p:font typeface="Poppins SemiBold" panose="020B0604020202020204" pitchFamily="34" charset="0"/>
      <p:regular r:id="rId56"/>
      <p:bold r:id="rId57"/>
      <p:italic r:id="rId58"/>
      <p:boldItalic r:id="rId59"/>
    </p:embeddedFont>
    <p:embeddedFont>
      <p:font typeface="Stencil" pitchFamily="82" charset="77"/>
      <p:regular r:id="rId60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81796"/>
  </p:normalViewPr>
  <p:slideViewPr>
    <p:cSldViewPr snapToGrid="0">
      <p:cViewPr>
        <p:scale>
          <a:sx n="100" d="100"/>
          <a:sy n="100" d="100"/>
        </p:scale>
        <p:origin x="17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5/21/25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packed with methods, techniques, and approach to building a fully integrated Demo Playground (platform and apps).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Elevator Pitch </a:t>
            </a:r>
            <a:r>
              <a:rPr lang="en-US" dirty="0">
                <a:latin typeface="+mn-lt"/>
                <a:sym typeface="Wingdings" pitchFamily="2" charset="2"/>
              </a:rPr>
              <a:t> </a:t>
            </a:r>
            <a:r>
              <a:rPr lang="en-US" dirty="0">
                <a:latin typeface="+mn-lt"/>
              </a:rPr>
              <a:t>Synopsis </a:t>
            </a:r>
          </a:p>
          <a:p>
            <a:endParaRPr lang="en-US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7318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Adding Color and Context to Code makes it more understandable and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 - semi-fictional representation of a target user or customer, created to help the development team understand and empathize with their needs, goals, and behaviors.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39.png"/><Relationship Id="rId5" Type="http://schemas.openxmlformats.org/officeDocument/2006/relationships/image" Target="../media/image57.png"/><Relationship Id="rId10" Type="http://schemas.openxmlformats.org/officeDocument/2006/relationships/image" Target="../media/image38.png"/><Relationship Id="rId4" Type="http://schemas.openxmlformats.org/officeDocument/2006/relationships/image" Target="../media/image56.png"/><Relationship Id="rId9" Type="http://schemas.openxmlformats.org/officeDocument/2006/relationships/image" Target="../media/image37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8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8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8.xml"/><Relationship Id="rId18" Type="http://schemas.openxmlformats.org/officeDocument/2006/relationships/image" Target="../media/image109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2.png"/><Relationship Id="rId20" Type="http://schemas.openxmlformats.org/officeDocument/2006/relationships/image" Target="../media/image1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8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78097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71" y="779873"/>
            <a:ext cx="3045988" cy="5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D9320-65E1-F853-3EBE-327A86A4A1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1559" y="1106532"/>
            <a:ext cx="208396" cy="27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4B24D-D38A-A6F4-E670-445DF0EC9BA2}"/>
              </a:ext>
            </a:extLst>
          </p:cNvPr>
          <p:cNvSpPr txBox="1"/>
          <p:nvPr/>
        </p:nvSpPr>
        <p:spPr>
          <a:xfrm>
            <a:off x="9373742" y="3077570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1536-0F60-6D28-5344-F304501217BD}"/>
              </a:ext>
            </a:extLst>
          </p:cNvPr>
          <p:cNvSpPr txBox="1"/>
          <p:nvPr/>
        </p:nvSpPr>
        <p:spPr>
          <a:xfrm>
            <a:off x="9447480" y="2755344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C1CE5-2C51-D396-B044-0651B8E8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09" y="1041250"/>
            <a:ext cx="2808885" cy="23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90A888-992B-228D-5DA9-7FFE4601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8" y="1046130"/>
            <a:ext cx="2577702" cy="44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Methods “That Guide” – DDD, System Design, C4 Modeling, 4+1 View</a:t>
            </a:r>
          </a:p>
        </p:txBody>
      </p:sp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154858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200941"/>
            <a:ext cx="3273552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75" y="2200941"/>
            <a:ext cx="2658777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  <p:pic>
        <p:nvPicPr>
          <p:cNvPr id="1026" name="Picture 2" descr="Magic Portal PNG, Vector, PSD, and ...">
            <a:extLst>
              <a:ext uri="{FF2B5EF4-FFF2-40B4-BE49-F238E27FC236}">
                <a16:creationId xmlns:a16="http://schemas.microsoft.com/office/drawing/2014/main" id="{DBEF635E-776B-942F-2F82-BF281A97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87" y="4739828"/>
            <a:ext cx="934974" cy="9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349739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22" y="880130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A1857-A0BD-E844-A85B-7C3E895C52C1}"/>
              </a:ext>
            </a:extLst>
          </p:cNvPr>
          <p:cNvCxnSpPr>
            <a:cxnSpLocks/>
          </p:cNvCxnSpPr>
          <p:nvPr/>
        </p:nvCxnSpPr>
        <p:spPr>
          <a:xfrm>
            <a:off x="1444690" y="1308043"/>
            <a:ext cx="0" cy="6068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74B1B-6C0C-276C-C688-B77FCDCCEEEC}"/>
              </a:ext>
            </a:extLst>
          </p:cNvPr>
          <p:cNvCxnSpPr>
            <a:cxnSpLocks/>
          </p:cNvCxnSpPr>
          <p:nvPr/>
        </p:nvCxnSpPr>
        <p:spPr>
          <a:xfrm>
            <a:off x="1402982" y="2516895"/>
            <a:ext cx="0" cy="488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45412DE9-67E3-E498-23A9-B1A94FBC05B6}"/>
              </a:ext>
            </a:extLst>
          </p:cNvPr>
          <p:cNvSpPr/>
          <p:nvPr/>
        </p:nvSpPr>
        <p:spPr>
          <a:xfrm>
            <a:off x="1640179" y="3329565"/>
            <a:ext cx="1619678" cy="676574"/>
          </a:xfrm>
          <a:custGeom>
            <a:avLst/>
            <a:gdLst>
              <a:gd name="connsiteX0" fmla="*/ 0 w 1586874"/>
              <a:gd name="connsiteY0" fmla="*/ 651971 h 651971"/>
              <a:gd name="connsiteX1" fmla="*/ 664273 w 1586874"/>
              <a:gd name="connsiteY1" fmla="*/ 250127 h 651971"/>
              <a:gd name="connsiteX2" fmla="*/ 955405 w 1586874"/>
              <a:gd name="connsiteY2" fmla="*/ 114812 h 651971"/>
              <a:gd name="connsiteX3" fmla="*/ 1254737 w 1586874"/>
              <a:gd name="connsiteY3" fmla="*/ 41004 h 651971"/>
              <a:gd name="connsiteX4" fmla="*/ 1586874 w 1586874"/>
              <a:gd name="connsiteY4" fmla="*/ 0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874" h="651971">
                <a:moveTo>
                  <a:pt x="0" y="651971"/>
                </a:moveTo>
                <a:cubicBezTo>
                  <a:pt x="252519" y="495812"/>
                  <a:pt x="505039" y="339653"/>
                  <a:pt x="664273" y="250127"/>
                </a:cubicBezTo>
                <a:cubicBezTo>
                  <a:pt x="823507" y="160600"/>
                  <a:pt x="856994" y="149666"/>
                  <a:pt x="955405" y="114812"/>
                </a:cubicBezTo>
                <a:cubicBezTo>
                  <a:pt x="1053816" y="79958"/>
                  <a:pt x="1149492" y="60139"/>
                  <a:pt x="1254737" y="41004"/>
                </a:cubicBezTo>
                <a:cubicBezTo>
                  <a:pt x="1359982" y="21869"/>
                  <a:pt x="1473428" y="10934"/>
                  <a:pt x="1586874" y="0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959FDA-6D8A-BFB9-8CF0-A2B479D3C9C5}"/>
              </a:ext>
            </a:extLst>
          </p:cNvPr>
          <p:cNvCxnSpPr>
            <a:cxnSpLocks/>
          </p:cNvCxnSpPr>
          <p:nvPr/>
        </p:nvCxnSpPr>
        <p:spPr>
          <a:xfrm flipV="1">
            <a:off x="3478696" y="2980481"/>
            <a:ext cx="2412818" cy="3232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4069E-9FB1-9BD1-AA4A-D03C05C32431}"/>
              </a:ext>
            </a:extLst>
          </p:cNvPr>
          <p:cNvCxnSpPr>
            <a:cxnSpLocks/>
          </p:cNvCxnSpPr>
          <p:nvPr/>
        </p:nvCxnSpPr>
        <p:spPr>
          <a:xfrm flipV="1">
            <a:off x="3478696" y="3311718"/>
            <a:ext cx="2401294" cy="41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2274CF-2449-B876-18E2-35B734D10F09}"/>
              </a:ext>
            </a:extLst>
          </p:cNvPr>
          <p:cNvCxnSpPr>
            <a:cxnSpLocks/>
          </p:cNvCxnSpPr>
          <p:nvPr/>
        </p:nvCxnSpPr>
        <p:spPr>
          <a:xfrm>
            <a:off x="3494598" y="3403158"/>
            <a:ext cx="2409245" cy="2464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BFED7C-9C13-F761-E081-E2BC1636D729}"/>
              </a:ext>
            </a:extLst>
          </p:cNvPr>
          <p:cNvCxnSpPr>
            <a:cxnSpLocks/>
          </p:cNvCxnSpPr>
          <p:nvPr/>
        </p:nvCxnSpPr>
        <p:spPr>
          <a:xfrm>
            <a:off x="6744031" y="2978957"/>
            <a:ext cx="1875183" cy="2572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BB943E-3180-79F6-6D38-79EEF147CF26}"/>
              </a:ext>
            </a:extLst>
          </p:cNvPr>
          <p:cNvCxnSpPr>
            <a:cxnSpLocks/>
          </p:cNvCxnSpPr>
          <p:nvPr/>
        </p:nvCxnSpPr>
        <p:spPr>
          <a:xfrm>
            <a:off x="6732507" y="3311718"/>
            <a:ext cx="1914536" cy="675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D25096-7FD4-2A5C-FF9F-BC574B48570D}"/>
              </a:ext>
            </a:extLst>
          </p:cNvPr>
          <p:cNvCxnSpPr>
            <a:cxnSpLocks/>
          </p:cNvCxnSpPr>
          <p:nvPr/>
        </p:nvCxnSpPr>
        <p:spPr>
          <a:xfrm flipV="1">
            <a:off x="6744031" y="3466769"/>
            <a:ext cx="1887110" cy="20108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7C4E6AF-B0FE-D28E-1C80-E7FD16A30CD5}"/>
              </a:ext>
            </a:extLst>
          </p:cNvPr>
          <p:cNvSpPr/>
          <p:nvPr/>
        </p:nvSpPr>
        <p:spPr>
          <a:xfrm>
            <a:off x="4325973" y="4182457"/>
            <a:ext cx="4949241" cy="1053816"/>
          </a:xfrm>
          <a:custGeom>
            <a:avLst/>
            <a:gdLst>
              <a:gd name="connsiteX0" fmla="*/ 4928739 w 4928739"/>
              <a:gd name="connsiteY0" fmla="*/ 0 h 1049715"/>
              <a:gd name="connsiteX1" fmla="*/ 4887735 w 4928739"/>
              <a:gd name="connsiteY1" fmla="*/ 57406 h 1049715"/>
              <a:gd name="connsiteX2" fmla="*/ 4764721 w 4928739"/>
              <a:gd name="connsiteY2" fmla="*/ 110712 h 1049715"/>
              <a:gd name="connsiteX3" fmla="*/ 0 w 4928739"/>
              <a:gd name="connsiteY3" fmla="*/ 1049715 h 104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739" h="1049715">
                <a:moveTo>
                  <a:pt x="4928739" y="0"/>
                </a:moveTo>
                <a:cubicBezTo>
                  <a:pt x="4921905" y="19477"/>
                  <a:pt x="4915071" y="38954"/>
                  <a:pt x="4887735" y="57406"/>
                </a:cubicBezTo>
                <a:cubicBezTo>
                  <a:pt x="4860399" y="75858"/>
                  <a:pt x="4764721" y="110712"/>
                  <a:pt x="4764721" y="110712"/>
                </a:cubicBezTo>
                <a:lnTo>
                  <a:pt x="0" y="1049715"/>
                </a:ln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BD2EFB-0C35-4768-AD6A-DAE78195E434}"/>
              </a:ext>
            </a:extLst>
          </p:cNvPr>
          <p:cNvCxnSpPr>
            <a:cxnSpLocks/>
          </p:cNvCxnSpPr>
          <p:nvPr/>
        </p:nvCxnSpPr>
        <p:spPr>
          <a:xfrm flipV="1">
            <a:off x="4337050" y="5295900"/>
            <a:ext cx="1000125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168CF8-9386-2F1E-A462-9F36EEA873D2}"/>
              </a:ext>
            </a:extLst>
          </p:cNvPr>
          <p:cNvCxnSpPr>
            <a:cxnSpLocks/>
          </p:cNvCxnSpPr>
          <p:nvPr/>
        </p:nvCxnSpPr>
        <p:spPr>
          <a:xfrm flipV="1">
            <a:off x="6451600" y="5292725"/>
            <a:ext cx="936625" cy="111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4FD45A-7EB4-EF2C-DAC3-616975147B44}"/>
              </a:ext>
            </a:extLst>
          </p:cNvPr>
          <p:cNvCxnSpPr>
            <a:cxnSpLocks/>
          </p:cNvCxnSpPr>
          <p:nvPr/>
        </p:nvCxnSpPr>
        <p:spPr>
          <a:xfrm flipH="1" flipV="1">
            <a:off x="8429625" y="5314950"/>
            <a:ext cx="1454150" cy="127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80">
            <a:extLst>
              <a:ext uri="{FF2B5EF4-FFF2-40B4-BE49-F238E27FC236}">
                <a16:creationId xmlns:a16="http://schemas.microsoft.com/office/drawing/2014/main" id="{08562F73-F1DC-6464-A2AF-C3475EFB39A0}"/>
              </a:ext>
            </a:extLst>
          </p:cNvPr>
          <p:cNvSpPr/>
          <p:nvPr/>
        </p:nvSpPr>
        <p:spPr>
          <a:xfrm>
            <a:off x="6919123" y="982858"/>
            <a:ext cx="3554913" cy="4009668"/>
          </a:xfrm>
          <a:custGeom>
            <a:avLst/>
            <a:gdLst>
              <a:gd name="connsiteX0" fmla="*/ 0 w 3532685"/>
              <a:gd name="connsiteY0" fmla="*/ 64 h 3976641"/>
              <a:gd name="connsiteX1" fmla="*/ 623776 w 3532685"/>
              <a:gd name="connsiteY1" fmla="*/ 14241 h 3976641"/>
              <a:gd name="connsiteX2" fmla="*/ 1474381 w 3532685"/>
              <a:gd name="connsiteY2" fmla="*/ 64 h 3976641"/>
              <a:gd name="connsiteX3" fmla="*/ 1963479 w 3532685"/>
              <a:gd name="connsiteY3" fmla="*/ 21329 h 3976641"/>
              <a:gd name="connsiteX4" fmla="*/ 2693581 w 3532685"/>
              <a:gd name="connsiteY4" fmla="*/ 163097 h 3976641"/>
              <a:gd name="connsiteX5" fmla="*/ 3118883 w 3532685"/>
              <a:gd name="connsiteY5" fmla="*/ 411190 h 3976641"/>
              <a:gd name="connsiteX6" fmla="*/ 3303181 w 3532685"/>
              <a:gd name="connsiteY6" fmla="*/ 744343 h 3976641"/>
              <a:gd name="connsiteX7" fmla="*/ 3452037 w 3532685"/>
              <a:gd name="connsiteY7" fmla="*/ 1268883 h 3976641"/>
              <a:gd name="connsiteX8" fmla="*/ 3530009 w 3532685"/>
              <a:gd name="connsiteY8" fmla="*/ 2473906 h 3976641"/>
              <a:gd name="connsiteX9" fmla="*/ 3522920 w 3532685"/>
              <a:gd name="connsiteY9" fmla="*/ 3976641 h 39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2685" h="3976641">
                <a:moveTo>
                  <a:pt x="0" y="64"/>
                </a:moveTo>
                <a:cubicBezTo>
                  <a:pt x="189023" y="7152"/>
                  <a:pt x="378046" y="14241"/>
                  <a:pt x="623776" y="14241"/>
                </a:cubicBezTo>
                <a:cubicBezTo>
                  <a:pt x="869506" y="14241"/>
                  <a:pt x="1251097" y="-1117"/>
                  <a:pt x="1474381" y="64"/>
                </a:cubicBezTo>
                <a:cubicBezTo>
                  <a:pt x="1697665" y="1245"/>
                  <a:pt x="1760279" y="-5843"/>
                  <a:pt x="1963479" y="21329"/>
                </a:cubicBezTo>
                <a:cubicBezTo>
                  <a:pt x="2166679" y="48501"/>
                  <a:pt x="2501014" y="98120"/>
                  <a:pt x="2693581" y="163097"/>
                </a:cubicBezTo>
                <a:cubicBezTo>
                  <a:pt x="2886148" y="228074"/>
                  <a:pt x="3017283" y="314316"/>
                  <a:pt x="3118883" y="411190"/>
                </a:cubicBezTo>
                <a:cubicBezTo>
                  <a:pt x="3220483" y="508064"/>
                  <a:pt x="3247655" y="601394"/>
                  <a:pt x="3303181" y="744343"/>
                </a:cubicBezTo>
                <a:cubicBezTo>
                  <a:pt x="3358707" y="887292"/>
                  <a:pt x="3414232" y="980623"/>
                  <a:pt x="3452037" y="1268883"/>
                </a:cubicBezTo>
                <a:cubicBezTo>
                  <a:pt x="3489842" y="1557143"/>
                  <a:pt x="3518195" y="2022613"/>
                  <a:pt x="3530009" y="2473906"/>
                </a:cubicBezTo>
                <a:cubicBezTo>
                  <a:pt x="3541823" y="2925199"/>
                  <a:pt x="3509925" y="3758083"/>
                  <a:pt x="3522920" y="3976641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ACCCED3C-7133-CD9B-BC29-32141A79CC07}"/>
              </a:ext>
            </a:extLst>
          </p:cNvPr>
          <p:cNvSpPr/>
          <p:nvPr/>
        </p:nvSpPr>
        <p:spPr>
          <a:xfrm>
            <a:off x="1772921" y="1053951"/>
            <a:ext cx="3457986" cy="876449"/>
          </a:xfrm>
          <a:custGeom>
            <a:avLst/>
            <a:gdLst>
              <a:gd name="connsiteX0" fmla="*/ 3422277 w 3422277"/>
              <a:gd name="connsiteY0" fmla="*/ 0 h 867335"/>
              <a:gd name="connsiteX1" fmla="*/ 1969995 w 3422277"/>
              <a:gd name="connsiteY1" fmla="*/ 40341 h 867335"/>
              <a:gd name="connsiteX2" fmla="*/ 1324536 w 3422277"/>
              <a:gd name="connsiteY2" fmla="*/ 114300 h 867335"/>
              <a:gd name="connsiteX3" fmla="*/ 887506 w 3422277"/>
              <a:gd name="connsiteY3" fmla="*/ 262218 h 867335"/>
              <a:gd name="connsiteX4" fmla="*/ 0 w 3422277"/>
              <a:gd name="connsiteY4" fmla="*/ 867335 h 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277" h="867335">
                <a:moveTo>
                  <a:pt x="3422277" y="0"/>
                </a:moveTo>
                <a:lnTo>
                  <a:pt x="1969995" y="40341"/>
                </a:lnTo>
                <a:cubicBezTo>
                  <a:pt x="1620371" y="59391"/>
                  <a:pt x="1504951" y="77321"/>
                  <a:pt x="1324536" y="114300"/>
                </a:cubicBezTo>
                <a:cubicBezTo>
                  <a:pt x="1144121" y="151279"/>
                  <a:pt x="1108262" y="136712"/>
                  <a:pt x="887506" y="262218"/>
                </a:cubicBezTo>
                <a:cubicBezTo>
                  <a:pt x="666750" y="387724"/>
                  <a:pt x="333375" y="627529"/>
                  <a:pt x="0" y="867335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3" grpId="0" animBg="1"/>
      <p:bldP spid="81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software that </a:t>
            </a:r>
            <a:r>
              <a:rPr lang="en-US" dirty="0"/>
              <a:t>WORKS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to </a:t>
            </a:r>
            <a:r>
              <a:rPr lang="en-US" dirty="0"/>
              <a:t>GUIDE </a:t>
            </a:r>
            <a:r>
              <a:rPr lang="en-US" b="0" dirty="0"/>
              <a:t>delivery.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24179-B151-6E25-7751-6691123399B9}"/>
              </a:ext>
            </a:extLst>
          </p:cNvPr>
          <p:cNvSpPr txBox="1"/>
          <p:nvPr/>
        </p:nvSpPr>
        <p:spPr>
          <a:xfrm>
            <a:off x="12554174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“The Playground”</a:t>
            </a:r>
          </a:p>
        </p:txBody>
      </p:sp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2920AC-E3D9-E06E-AA68-58732B00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2447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Kafka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DDD949-373E-1182-0594-3C7786E9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90A88-A03E-461F-8B42-E3AE6209F3AC}"/>
              </a:ext>
            </a:extLst>
          </p:cNvPr>
          <p:cNvSpPr txBox="1"/>
          <p:nvPr/>
        </p:nvSpPr>
        <p:spPr>
          <a:xfrm>
            <a:off x="-9394" y="6233703"/>
            <a:ext cx="477570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Redpanda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(Kafka-compatible)</a:t>
            </a:r>
          </a:p>
        </p:txBody>
      </p:sp>
    </p:spTree>
    <p:extLst>
      <p:ext uri="{BB962C8B-B14F-4D97-AF65-F5344CB8AC3E}">
        <p14:creationId xmlns:p14="http://schemas.microsoft.com/office/powerpoint/2010/main" val="129653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56CF-46D6-5903-213D-2953C12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1" y="1099867"/>
            <a:ext cx="3866219" cy="44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1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BA1C1-008C-4207-8D43-C8589AEB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26" y="2314360"/>
            <a:ext cx="1778772" cy="178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00E3-8C1C-33BE-36C7-50DA37548BEF}"/>
              </a:ext>
            </a:extLst>
          </p:cNvPr>
          <p:cNvSpPr txBox="1"/>
          <p:nvPr/>
        </p:nvSpPr>
        <p:spPr>
          <a:xfrm>
            <a:off x="6562033" y="40716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806181" y="2966433"/>
            <a:ext cx="10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dirty="0">
                <a:latin typeface="Comic Sans MS" panose="030F0902030302020204" pitchFamily="66" charset="0"/>
              </a:rPr>
              <a:t>hange </a:t>
            </a:r>
            <a:r>
              <a:rPr lang="en-US" sz="1200" b="1" dirty="0">
                <a:latin typeface="Comic Sans MS" panose="030F0902030302020204" pitchFamily="66" charset="0"/>
              </a:rPr>
              <a:t>D</a:t>
            </a:r>
            <a:r>
              <a:rPr lang="en-US" sz="1200" dirty="0">
                <a:latin typeface="Comic Sans MS" panose="030F0902030302020204" pitchFamily="66" charset="0"/>
              </a:rPr>
              <a:t>ata </a:t>
            </a:r>
            <a:r>
              <a:rPr lang="en-US" sz="1200" b="1" dirty="0">
                <a:latin typeface="Comic Sans MS" panose="030F0902030302020204" pitchFamily="66" charset="0"/>
              </a:rPr>
              <a:t>C</a:t>
            </a:r>
            <a:r>
              <a:rPr lang="en-US" sz="1200" dirty="0">
                <a:latin typeface="Comic Sans MS" panose="030F0902030302020204" pitchFamily="66" charset="0"/>
              </a:rPr>
              <a:t>apture is a</a:t>
            </a:r>
            <a:r>
              <a:rPr lang="en-US" sz="1200" b="0" dirty="0">
                <a:latin typeface="Comic Sans MS" panose="030F0902030302020204" pitchFamily="66" charset="0"/>
              </a:rPr>
              <a:t> technique used to identify and capture data changes (inserts, updates, and deletes) in a 	           database. These changes are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1043064" cy="508001"/>
          </a:xfrm>
        </p:spPr>
        <p:txBody>
          <a:bodyPr>
            <a:normAutofit/>
          </a:bodyPr>
          <a:lstStyle/>
          <a:p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871150"/>
          </a:xfrm>
        </p:spPr>
        <p:txBody>
          <a:bodyPr>
            <a:normAutofit/>
          </a:bodyPr>
          <a:lstStyle/>
          <a:p>
            <a:r>
              <a:rPr lang="en-US" dirty="0"/>
              <a:t>(Better OUTCOMES when you CONNECT with the Story)</a:t>
            </a:r>
          </a:p>
        </p:txBody>
      </p:sp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 -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159D-EDB6-1ACB-33C0-4E49458E3ABC}"/>
              </a:ext>
            </a:extLst>
          </p:cNvPr>
          <p:cNvSpPr txBox="1"/>
          <p:nvPr/>
        </p:nvSpPr>
        <p:spPr>
          <a:xfrm>
            <a:off x="9303052" y="3152001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567D0-E767-3BB1-1C8A-61AA1F51B32D}"/>
              </a:ext>
            </a:extLst>
          </p:cNvPr>
          <p:cNvSpPr txBox="1"/>
          <p:nvPr/>
        </p:nvSpPr>
        <p:spPr>
          <a:xfrm>
            <a:off x="9376790" y="2829775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16418</TotalTime>
  <Words>821</Words>
  <Application>Microsoft Macintosh PowerPoint</Application>
  <PresentationFormat>Widescreen</PresentationFormat>
  <Paragraphs>196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Poppins SemiBold</vt:lpstr>
      <vt:lpstr>Arial</vt:lpstr>
      <vt:lpstr>Khula</vt:lpstr>
      <vt:lpstr>Stencil</vt:lpstr>
      <vt:lpstr>Poppins</vt:lpstr>
      <vt:lpstr>Century Gothic</vt:lpstr>
      <vt:lpstr>Comic Sans MS</vt:lpstr>
      <vt:lpstr>Wingdings</vt:lpstr>
      <vt:lpstr>Calibri</vt:lpstr>
      <vt:lpstr>Khula SemiBold</vt:lpstr>
      <vt:lpstr>Open Sans</vt:lpstr>
      <vt:lpstr>Poppins Medium</vt:lpstr>
      <vt:lpstr>Office Theme</vt:lpstr>
      <vt:lpstr>A Magical Journey from Context to Code</vt:lpstr>
      <vt:lpstr>Building software that WORKS,     through a story you CONNECT with,     using solution methods to GUIDE delivery.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 - Visualization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DDD - Tactical Design Decisions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256</cp:revision>
  <cp:lastPrinted>2024-07-17T20:12:55Z</cp:lastPrinted>
  <dcterms:created xsi:type="dcterms:W3CDTF">2022-06-17T16:05:43Z</dcterms:created>
  <dcterms:modified xsi:type="dcterms:W3CDTF">2025-05-21T13:09:07Z</dcterms:modified>
</cp:coreProperties>
</file>